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7" r:id="rId2"/>
    <p:sldId id="258" r:id="rId3"/>
    <p:sldId id="259" r:id="rId4"/>
    <p:sldId id="260" r:id="rId5"/>
    <p:sldId id="261" r:id="rId6"/>
    <p:sldId id="267" r:id="rId7"/>
    <p:sldId id="268" r:id="rId8"/>
    <p:sldId id="264" r:id="rId9"/>
    <p:sldId id="265" r:id="rId10"/>
    <p:sldId id="266" r:id="rId11"/>
    <p:sldId id="262" r:id="rId12"/>
    <p:sldId id="263" r:id="rId13"/>
  </p:sldIdLst>
  <p:sldSz cx="9144000" cy="6858000" type="screen4x3"/>
  <p:notesSz cx="7102475" cy="102330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69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78163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87" tIns="47393" rIns="94787" bIns="47393" numCol="1" anchor="t" anchorCtr="0" compatLnSpc="1">
            <a:prstTxWarp prst="textNoShape">
              <a:avLst/>
            </a:prstTxWarp>
          </a:bodyPr>
          <a:lstStyle>
            <a:lvl1pPr defTabSz="947738">
              <a:defRPr sz="1200">
                <a:latin typeface="Calibri" pitchFamily="34" charset="0"/>
              </a:defRPr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4022725" y="0"/>
            <a:ext cx="3078163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87" tIns="47393" rIns="94787" bIns="47393" numCol="1" anchor="t" anchorCtr="0" compatLnSpc="1">
            <a:prstTxWarp prst="textNoShape">
              <a:avLst/>
            </a:prstTxWarp>
          </a:bodyPr>
          <a:lstStyle>
            <a:lvl1pPr algn="r" defTabSz="947738">
              <a:defRPr sz="1200">
                <a:latin typeface="Calibri" pitchFamily="34" charset="0"/>
              </a:defRPr>
            </a:lvl1pPr>
          </a:lstStyle>
          <a:p>
            <a:fld id="{530427B3-B0AE-4E4E-A40B-E88850D614A5}" type="datetimeFigureOut">
              <a:rPr lang="en-GB"/>
              <a:pPr/>
              <a:t>23/10/2012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9718675"/>
            <a:ext cx="3078163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87" tIns="47393" rIns="94787" bIns="47393" numCol="1" anchor="b" anchorCtr="0" compatLnSpc="1">
            <a:prstTxWarp prst="textNoShape">
              <a:avLst/>
            </a:prstTxWarp>
          </a:bodyPr>
          <a:lstStyle>
            <a:lvl1pPr defTabSz="947738">
              <a:defRPr sz="1200">
                <a:latin typeface="Calibri" pitchFamily="34" charset="0"/>
              </a:defRPr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4022725" y="9718675"/>
            <a:ext cx="3078163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87" tIns="47393" rIns="94787" bIns="47393" numCol="1" anchor="b" anchorCtr="0" compatLnSpc="1">
            <a:prstTxWarp prst="textNoShape">
              <a:avLst/>
            </a:prstTxWarp>
          </a:bodyPr>
          <a:lstStyle>
            <a:lvl1pPr algn="r" defTabSz="947738">
              <a:defRPr sz="1200">
                <a:latin typeface="Calibri" pitchFamily="34" charset="0"/>
              </a:defRPr>
            </a:lvl1pPr>
          </a:lstStyle>
          <a:p>
            <a:fld id="{EF5C491F-387F-463A-92D8-5713E73E95F5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78163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87" tIns="47393" rIns="94787" bIns="47393" numCol="1" anchor="t" anchorCtr="0" compatLnSpc="1">
            <a:prstTxWarp prst="textNoShape">
              <a:avLst/>
            </a:prstTxWarp>
          </a:bodyPr>
          <a:lstStyle>
            <a:lvl1pPr defTabSz="947738">
              <a:defRPr sz="1200">
                <a:latin typeface="Calibri" pitchFamily="34" charset="0"/>
              </a:defRPr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4022725" y="0"/>
            <a:ext cx="3078163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87" tIns="47393" rIns="94787" bIns="47393" numCol="1" anchor="t" anchorCtr="0" compatLnSpc="1">
            <a:prstTxWarp prst="textNoShape">
              <a:avLst/>
            </a:prstTxWarp>
          </a:bodyPr>
          <a:lstStyle>
            <a:lvl1pPr algn="r" defTabSz="947738">
              <a:defRPr sz="1200">
                <a:latin typeface="Calibri" pitchFamily="34" charset="0"/>
              </a:defRPr>
            </a:lvl1pPr>
          </a:lstStyle>
          <a:p>
            <a:fld id="{2497EBF1-0F10-4378-AA2C-4C4A92A0C1C1}" type="datetimeFigureOut">
              <a:rPr lang="en-GB"/>
              <a:pPr/>
              <a:t>23/10/2012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8350"/>
            <a:ext cx="5114925" cy="3835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709613" y="4860925"/>
            <a:ext cx="5683250" cy="460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87" tIns="47393" rIns="94787" bIns="4739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9718675"/>
            <a:ext cx="3078163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87" tIns="47393" rIns="94787" bIns="47393" numCol="1" anchor="b" anchorCtr="0" compatLnSpc="1">
            <a:prstTxWarp prst="textNoShape">
              <a:avLst/>
            </a:prstTxWarp>
          </a:bodyPr>
          <a:lstStyle>
            <a:lvl1pPr defTabSz="947738">
              <a:defRPr sz="1200">
                <a:latin typeface="Calibri" pitchFamily="34" charset="0"/>
              </a:defRPr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4022725" y="9718675"/>
            <a:ext cx="3078163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87" tIns="47393" rIns="94787" bIns="47393" numCol="1" anchor="b" anchorCtr="0" compatLnSpc="1">
            <a:prstTxWarp prst="textNoShape">
              <a:avLst/>
            </a:prstTxWarp>
          </a:bodyPr>
          <a:lstStyle>
            <a:lvl1pPr algn="r" defTabSz="947738">
              <a:defRPr sz="1200">
                <a:latin typeface="Calibri" pitchFamily="34" charset="0"/>
              </a:defRPr>
            </a:lvl1pPr>
          </a:lstStyle>
          <a:p>
            <a:fld id="{ECC3082E-4A38-466B-81B3-76A57AF780C7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17411" name="Footer Placeholder 4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68F655-DA26-4312-A535-4009B3F46C7B}" type="datetimeFigureOut">
              <a:rPr lang="en-GB"/>
              <a:pPr>
                <a:defRPr/>
              </a:pPr>
              <a:t>23/10/2012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54ACAF-53AC-40FD-ABFD-E3BE5736C90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6FFA0-196E-43B1-9582-C8EFB243D92F}" type="datetimeFigureOut">
              <a:rPr lang="en-GB"/>
              <a:pPr>
                <a:defRPr/>
              </a:pPr>
              <a:t>23/10/2012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ED8A3-FE4E-418F-BF44-6BCE921DD73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B1CAC2-398D-4709-BE11-AE8F927EAE6C}" type="datetimeFigureOut">
              <a:rPr lang="en-GB"/>
              <a:pPr>
                <a:defRPr/>
              </a:pPr>
              <a:t>23/10/2012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68246B-D339-4651-9949-DB7CA43DFE4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>
              <a:defRPr sz="20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341EA-8717-4407-A9BA-D1E1C93847EF}" type="datetimeFigureOut">
              <a:rPr lang="en-GB"/>
              <a:pPr>
                <a:defRPr/>
              </a:pPr>
              <a:t>23/10/2012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B3F4F6-5671-4D6E-83EF-B62A0033B4A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93B8B4-5D11-4B3A-B70C-4AC35A18364F}" type="datetimeFigureOut">
              <a:rPr lang="en-GB"/>
              <a:pPr>
                <a:defRPr/>
              </a:pPr>
              <a:t>23/10/2012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C4C82-0E67-4BF6-A528-0A618A4EF33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5275D5-B0B7-4F2A-A5E0-F4E5CE6CA920}" type="datetimeFigureOut">
              <a:rPr lang="en-GB"/>
              <a:pPr>
                <a:defRPr/>
              </a:pPr>
              <a:t>23/10/2012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034D4-D6E9-47B9-B6E2-20D851F9196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5C5A8-711C-4347-B8E4-FD474D11BB50}" type="datetimeFigureOut">
              <a:rPr lang="en-GB"/>
              <a:pPr>
                <a:defRPr/>
              </a:pPr>
              <a:t>23/10/2012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A449C4-317C-4E0C-9723-2971938F9C0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CF7FF9-840B-4C03-9E0B-104A15A94798}" type="datetimeFigureOut">
              <a:rPr lang="en-GB"/>
              <a:pPr>
                <a:defRPr/>
              </a:pPr>
              <a:t>23/10/2012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C99BB-7266-4B42-9F6D-F8AADA0A648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C70AE-A937-45A2-8D9A-D8A9FCCF51DC}" type="datetimeFigureOut">
              <a:rPr lang="en-GB"/>
              <a:pPr>
                <a:defRPr/>
              </a:pPr>
              <a:t>23/10/2012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3834C-D50D-45D1-B754-56F59032E5F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90AC79-71FB-4384-9762-2447802B9B96}" type="datetimeFigureOut">
              <a:rPr lang="en-GB"/>
              <a:pPr>
                <a:defRPr/>
              </a:pPr>
              <a:t>23/10/2012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6964F-873A-4C95-BF60-1CEDDA3070A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1F3B14-BE5F-40FF-B83F-B3975B09B14F}" type="datetimeFigureOut">
              <a:rPr lang="en-GB"/>
              <a:pPr>
                <a:defRPr/>
              </a:pPr>
              <a:t>23/10/2012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31369-DACA-4C33-8242-1E627337F8D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6000">
              <a:schemeClr val="bg1">
                <a:lumMod val="95000"/>
              </a:schemeClr>
            </a:gs>
            <a:gs pos="99000">
              <a:schemeClr val="bg1">
                <a:lumMod val="6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6730F6F-DE86-47EB-9A71-992ABB05623B}" type="datetimeFigureOut">
              <a:rPr lang="en-GB"/>
              <a:pPr>
                <a:defRPr/>
              </a:pPr>
              <a:t>23/10/2012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1662367-AAF0-4165-ADCB-EDACFE0A685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0" y="16476"/>
            <a:ext cx="9144000" cy="3183924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178130" y="2492514"/>
            <a:ext cx="8412678" cy="707886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88000"/>
              </a:srgb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>
                <a:solidFill>
                  <a:schemeClr val="bg1"/>
                </a:solidFill>
                <a:effectLst>
                  <a:reflection blurRad="6350" stA="60000" endA="900" endPos="58000" dir="5400000" sy="-100000" algn="bl" rotWithShape="0"/>
                </a:effectLst>
                <a:latin typeface="Impact" pitchFamily="34" charset="0"/>
              </a:rPr>
              <a:t>ROMANIA’S PATH TO THE EUROZONE</a:t>
            </a:r>
            <a:endParaRPr lang="en-GB" sz="4000" dirty="0">
              <a:solidFill>
                <a:schemeClr val="bg1"/>
              </a:solidFill>
              <a:effectLst>
                <a:reflection blurRad="6350" stA="60000" endA="900" endPos="58000" dir="5400000" sy="-100000" algn="bl" rotWithShape="0"/>
              </a:effectLst>
              <a:latin typeface="Impact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71600" y="5822950"/>
            <a:ext cx="6096000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ELEC Conference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October 26, 2012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Bucharest, Romania</a:t>
            </a:r>
            <a:endParaRPr lang="en-GB" sz="16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5" y="552450"/>
            <a:ext cx="8515350" cy="575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53275" y="6540500"/>
            <a:ext cx="1676400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50593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dirty="0" smtClean="0"/>
              <a:t>Options for the new Government:</a:t>
            </a:r>
          </a:p>
          <a:p>
            <a:pPr marL="914400" lvl="1" indent="-457200" eaLnBrk="1" fontAlgn="auto" hangingPunct="1">
              <a:spcAft>
                <a:spcPts val="0"/>
              </a:spcAft>
              <a:buFont typeface="+mj-lt"/>
              <a:buAutoNum type="alphaLcParenR"/>
              <a:defRPr/>
            </a:pPr>
            <a:r>
              <a:rPr lang="en-US" dirty="0"/>
              <a:t>m</a:t>
            </a:r>
            <a:r>
              <a:rPr lang="en-US" dirty="0" smtClean="0"/>
              <a:t>aintaining the current accession date</a:t>
            </a:r>
          </a:p>
          <a:p>
            <a:pPr marL="914400" lvl="1" indent="-457200" eaLnBrk="1" fontAlgn="auto" hangingPunct="1">
              <a:spcAft>
                <a:spcPts val="0"/>
              </a:spcAft>
              <a:buFont typeface="+mj-lt"/>
              <a:buAutoNum type="alphaLcParenR"/>
              <a:defRPr/>
            </a:pPr>
            <a:r>
              <a:rPr lang="en-US" dirty="0"/>
              <a:t>p</a:t>
            </a:r>
            <a:r>
              <a:rPr lang="en-US" dirty="0" smtClean="0"/>
              <a:t>roposing a new accession date</a:t>
            </a:r>
          </a:p>
          <a:p>
            <a:pPr marL="914400" lvl="1" indent="-457200" eaLnBrk="1" fontAlgn="auto" hangingPunct="1">
              <a:spcAft>
                <a:spcPts val="0"/>
              </a:spcAft>
              <a:buFont typeface="+mj-lt"/>
              <a:buAutoNum type="alphaLcParenR"/>
              <a:defRPr/>
            </a:pPr>
            <a:r>
              <a:rPr lang="en-US" dirty="0"/>
              <a:t>l</a:t>
            </a:r>
            <a:r>
              <a:rPr lang="en-US" dirty="0" smtClean="0"/>
              <a:t>eaving the question of accession date open-ended.</a:t>
            </a:r>
          </a:p>
          <a:p>
            <a:pPr marL="457200" lvl="1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marL="457200" lvl="1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 </a:t>
            </a:r>
            <a:r>
              <a:rPr lang="en-US" dirty="0" smtClean="0"/>
              <a:t>   Reasons for option c):</a:t>
            </a:r>
          </a:p>
          <a:p>
            <a:pPr lvl="2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in the short term and in the medium term, there is little willingness from the Eurozone to accept new members</a:t>
            </a:r>
          </a:p>
          <a:p>
            <a:pPr lvl="2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r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eal convergence criteria require time to be fulfilled</a:t>
            </a:r>
          </a:p>
          <a:p>
            <a:pPr lvl="2" eaLnBrk="1" fontAlgn="auto" hangingPunct="1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t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he disciplinary role of the Euro has been, to a large extent, taken over by new instruments at the Commission’s disposal (European Semester, Six Pack etc.).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0" y="6400800"/>
            <a:ext cx="1676400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0" y="16476"/>
            <a:ext cx="9144000" cy="3183924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457200" y="5842337"/>
            <a:ext cx="8412678" cy="1015663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88000"/>
              </a:srgbClr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000" dirty="0">
                <a:solidFill>
                  <a:prstClr val="white"/>
                </a:solidFill>
                <a:effectLst>
                  <a:reflection blurRad="6350" stA="60000" endA="900" endPos="58000" dir="5400000" sy="-100000" algn="bl" rotWithShape="0"/>
                </a:effectLst>
                <a:latin typeface="Impact" pitchFamily="34" charset="0"/>
              </a:rPr>
              <a:t>Thank you!</a:t>
            </a:r>
            <a:endParaRPr lang="en-GB" sz="6000" dirty="0">
              <a:solidFill>
                <a:prstClr val="white"/>
              </a:solidFill>
              <a:effectLst>
                <a:reflection blurRad="6350" stA="60000" endA="900" endPos="58000" dir="5400000" sy="-100000" algn="bl" rotWithShape="0"/>
              </a:effectLst>
              <a:latin typeface="Impac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763000" cy="5181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dirty="0"/>
              <a:t>Romania’s population remains </a:t>
            </a:r>
            <a:r>
              <a:rPr lang="en-US" dirty="0" smtClean="0"/>
              <a:t>one </a:t>
            </a:r>
            <a:r>
              <a:rPr lang="en-US" dirty="0"/>
              <a:t>of the most confident in the merits of </a:t>
            </a:r>
            <a:r>
              <a:rPr lang="en-US" dirty="0" smtClean="0"/>
              <a:t>adopting the Euro.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dirty="0" smtClean="0"/>
              <a:t>According to the April 2012 </a:t>
            </a:r>
            <a:r>
              <a:rPr lang="en-US" dirty="0" err="1" smtClean="0"/>
              <a:t>Eurobarometer</a:t>
            </a:r>
            <a:r>
              <a:rPr lang="en-US" dirty="0" smtClean="0"/>
              <a:t>, 54 percent of Romanians consider that Euro adoption would have a positive effect for them, compared with 45 percent of Latvians, 44 percent of Hungarians (the three countries where Euro enjoys a majority), 37 percent of Bulgarians, and of Poles, 36 percent of Lithuanians and 21 percent of Czechs.</a:t>
            </a: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dirty="0"/>
          </a:p>
        </p:txBody>
      </p:sp>
      <p:sp>
        <p:nvSpPr>
          <p:cNvPr id="16386" name="TextBox 3"/>
          <p:cNvSpPr txBox="1">
            <a:spLocks noChangeArrowheads="1"/>
          </p:cNvSpPr>
          <p:nvPr/>
        </p:nvSpPr>
        <p:spPr bwMode="auto">
          <a:xfrm>
            <a:off x="7086600" y="6477000"/>
            <a:ext cx="1676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sz="1200">
                <a:cs typeface="Arial" charset="0"/>
              </a:rPr>
              <a:t>Valentin Lazea</a:t>
            </a:r>
            <a:endParaRPr lang="en-GB" sz="120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l_349_sum_en.pdf - Adobe Acrobat Pro"/>
          <p:cNvPicPr>
            <a:picLocks noChangeAspect="1"/>
          </p:cNvPicPr>
          <p:nvPr/>
        </p:nvPicPr>
        <p:blipFill rotWithShape="1">
          <a:blip r:embed="rId2"/>
          <a:srcRect l="16754" t="22099" r="15844" b="33782"/>
          <a:stretch/>
        </p:blipFill>
        <p:spPr>
          <a:xfrm>
            <a:off x="0" y="304800"/>
            <a:ext cx="9144000" cy="6172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86600" y="6540500"/>
            <a:ext cx="1676400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n-US" smtClean="0">
                <a:latin typeface="Arial" charset="0"/>
                <a:cs typeface="Arial" charset="0"/>
              </a:rPr>
              <a:t>The new Government resulting from the Parliamentary elections of December 9 will have to confirm or to revise the proposed adoption date, of 2015.</a:t>
            </a:r>
          </a:p>
          <a:p>
            <a:pPr eaLnBrk="1" hangingPunct="1">
              <a:buFont typeface="Wingdings" pitchFamily="2" charset="2"/>
              <a:buChar char="Ø"/>
            </a:pPr>
            <a:endParaRPr lang="en-US" smtClean="0">
              <a:latin typeface="Arial" charset="0"/>
              <a:cs typeface="Arial" charset="0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en-US" smtClean="0">
                <a:latin typeface="Arial" charset="0"/>
                <a:cs typeface="Arial" charset="0"/>
              </a:rPr>
              <a:t>However, maintaining the current timetable is extremely difficult, since it supposes: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smtClean="0">
                <a:latin typeface="Arial" charset="0"/>
                <a:cs typeface="Arial" charset="0"/>
              </a:rPr>
              <a:t>entering the ERM2 starting January 2013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smtClean="0">
                <a:latin typeface="Arial" charset="0"/>
                <a:cs typeface="Arial" charset="0"/>
              </a:rPr>
              <a:t>a minimum stay within the ERM2, of only two years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smtClean="0">
                <a:latin typeface="Arial" charset="0"/>
                <a:cs typeface="Arial" charset="0"/>
              </a:rPr>
              <a:t>acceptance by the Commission and by the ECB of the adoption taking place not at the beginning of 2015, but during that year.</a:t>
            </a:r>
            <a:endParaRPr lang="en-GB" smtClean="0">
              <a:latin typeface="Arial" charset="0"/>
              <a:cs typeface="Arial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86600" y="6511925"/>
            <a:ext cx="1676400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5257800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n-US" smtClean="0">
                <a:latin typeface="Arial" charset="0"/>
                <a:cs typeface="Arial" charset="0"/>
              </a:rPr>
              <a:t>The nominal convergence criteria should not constitute an unsolvable problem. Romania already fulfills 3 of the 5 Maastricht criteria and 7 of the 10 Scoreboard criteria.</a:t>
            </a:r>
          </a:p>
          <a:p>
            <a:pPr eaLnBrk="1" hangingPunct="1">
              <a:buFont typeface="Wingdings" pitchFamily="2" charset="2"/>
              <a:buChar char="Ø"/>
            </a:pPr>
            <a:endParaRPr lang="en-US" smtClean="0">
              <a:latin typeface="Arial" charset="0"/>
              <a:cs typeface="Arial" charset="0"/>
            </a:endParaRPr>
          </a:p>
          <a:p>
            <a:pPr eaLnBrk="1" hangingPunct="1">
              <a:buFont typeface="Wingdings" pitchFamily="2" charset="2"/>
              <a:buChar char="Ø"/>
            </a:pPr>
            <a:endParaRPr lang="en-US" smtClean="0">
              <a:latin typeface="Arial" charset="0"/>
              <a:cs typeface="Arial" charset="0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en-US" smtClean="0">
                <a:latin typeface="Arial" charset="0"/>
                <a:cs typeface="Arial" charset="0"/>
              </a:rPr>
              <a:t>The real problem consists of the real convergence criteria.</a:t>
            </a:r>
            <a:endParaRPr lang="en-GB" smtClean="0">
              <a:latin typeface="Arial" charset="0"/>
              <a:cs typeface="Arial" charset="0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2800" y="6400800"/>
            <a:ext cx="1676400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Object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333375"/>
            <a:ext cx="8524875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242888"/>
            <a:ext cx="8280400" cy="613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549275"/>
            <a:ext cx="8696325" cy="575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70750" y="6540500"/>
            <a:ext cx="1676400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549275"/>
            <a:ext cx="8515350" cy="575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15200" y="6488113"/>
            <a:ext cx="1676400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resentation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Presentation1</Template>
  <TotalTime>45</TotalTime>
  <Words>268</Words>
  <Application>Microsoft Office PowerPoint</Application>
  <PresentationFormat>On-screen Show (4:3)</PresentationFormat>
  <Paragraphs>27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Wingdings</vt:lpstr>
      <vt:lpstr>Presentation1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>Banca Nationala a Romaniei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Cristiana Bartales</dc:creator>
  <cp:lastModifiedBy> </cp:lastModifiedBy>
  <cp:revision>7</cp:revision>
  <cp:lastPrinted>2012-10-22T13:16:59Z</cp:lastPrinted>
  <dcterms:created xsi:type="dcterms:W3CDTF">2012-10-22T12:46:12Z</dcterms:created>
  <dcterms:modified xsi:type="dcterms:W3CDTF">2012-10-23T09:45:10Z</dcterms:modified>
</cp:coreProperties>
</file>